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5" r:id="rId3"/>
    <p:sldId id="426" r:id="rId4"/>
    <p:sldId id="478" r:id="rId5"/>
    <p:sldId id="479" r:id="rId7"/>
    <p:sldId id="451" r:id="rId8"/>
    <p:sldId id="482" r:id="rId9"/>
    <p:sldId id="481" r:id="rId10"/>
    <p:sldId id="485" r:id="rId11"/>
    <p:sldId id="500" r:id="rId12"/>
    <p:sldId id="474" r:id="rId13"/>
    <p:sldId id="483" r:id="rId14"/>
    <p:sldId id="494" r:id="rId15"/>
    <p:sldId id="476" r:id="rId16"/>
    <p:sldId id="48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150" y="150"/>
      </p:cViewPr>
      <p:guideLst>
        <p:guide orient="horz" pos="2232"/>
        <p:guide pos="37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../media/image26.png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0.xml"/><Relationship Id="rId7" Type="http://schemas.openxmlformats.org/officeDocument/2006/relationships/image" Target="../media/image29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26.png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0" y="4883150"/>
            <a:ext cx="12192000" cy="1974850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0" y="5432425"/>
            <a:ext cx="12192000" cy="1444625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0" y="5724525"/>
            <a:ext cx="12192000" cy="1133475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 rot="900000">
            <a:off x="9188450" y="1311275"/>
            <a:ext cx="635000" cy="439738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5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392" name="组合 8"/>
          <p:cNvGrpSpPr/>
          <p:nvPr/>
        </p:nvGrpSpPr>
        <p:grpSpPr>
          <a:xfrm>
            <a:off x="838200" y="2925763"/>
            <a:ext cx="10515600" cy="266700"/>
            <a:chOff x="837696" y="3295686"/>
            <a:chExt cx="10516603" cy="266649"/>
          </a:xfrm>
        </p:grpSpPr>
        <p:sp>
          <p:nvSpPr>
            <p:cNvPr id="10" name="椭圆 9"/>
            <p:cNvSpPr/>
            <p:nvPr/>
          </p:nvSpPr>
          <p:spPr>
            <a:xfrm rot="10800000">
              <a:off x="2552360" y="3295686"/>
              <a:ext cx="266725" cy="2666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914124" y="3329017"/>
              <a:ext cx="200044" cy="19998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342569" y="3362348"/>
              <a:ext cx="133363" cy="13332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837696" y="3395679"/>
              <a:ext cx="66681" cy="66662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372910" y="3295686"/>
              <a:ext cx="266725" cy="2666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077827" y="3329017"/>
              <a:ext cx="200044" cy="199987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716063" y="3362348"/>
              <a:ext cx="133363" cy="13332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287618" y="3395679"/>
              <a:ext cx="66681" cy="66662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文本框 37"/>
          <p:cNvSpPr txBox="1"/>
          <p:nvPr/>
        </p:nvSpPr>
        <p:spPr>
          <a:xfrm>
            <a:off x="3489959" y="1926302"/>
            <a:ext cx="5212080" cy="28409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贵州大学研究生管理系统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校（省）级优秀毕业生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申请线上操作指南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68"/>
            <a:ext cx="2600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二、培养单位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审核</a:t>
            </a: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辅导员审核</a:t>
            </a:r>
            <a:endParaRPr lang="zh-CN" altLang="en-US" sz="2400" b="1" dirty="0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490" y="632460"/>
            <a:ext cx="11692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第一步：进入贵州大学研究生管理信息系统（</a:t>
            </a:r>
            <a:r>
              <a:rPr lang="en-US" altLang="zh-CN" b="1" dirty="0">
                <a:solidFill>
                  <a:srgbClr val="FF0000"/>
                </a:solidFill>
              </a:rPr>
              <a:t>http://gsgl.gzu.edu.cn/</a:t>
            </a:r>
            <a:r>
              <a:rPr lang="zh-CN" altLang="en-US" b="1" dirty="0">
                <a:solidFill>
                  <a:srgbClr val="FF0000"/>
                </a:solidFill>
              </a:rPr>
              <a:t>），登陆对应账号。</a:t>
            </a:r>
            <a:endParaRPr lang="zh-CN" altLang="en-US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第二步：右上角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研工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学生奖惩管理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评优评干申请审核。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4490" y="1652270"/>
            <a:ext cx="11192510" cy="5060950"/>
            <a:chOff x="574" y="3292"/>
            <a:chExt cx="18203" cy="719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4" y="3292"/>
              <a:ext cx="18196" cy="121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" y="4485"/>
              <a:ext cx="2700" cy="6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4" y="4542"/>
              <a:ext cx="2545" cy="594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9" y="4542"/>
              <a:ext cx="12958" cy="271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9" y="7298"/>
              <a:ext cx="12957" cy="318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二、培养单位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审核</a:t>
            </a: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辅导员审核</a:t>
            </a:r>
            <a:endParaRPr lang="zh-CN" altLang="en-US" sz="2400" b="1" dirty="0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515" y="632460"/>
            <a:ext cx="1128077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第三步：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评选项目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选择校级优秀毕业生，通过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审核状态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查询对应申请信息，确认无误后，点击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（1）该界面会显示培养单位名额，若超出划拨的名额，超出部分无法审核。</a:t>
            </a:r>
            <a:endParaRPr lang="zh-CN" altLang="en-US" sz="1800" b="1" dirty="0">
              <a:solidFill>
                <a:srgbClr val="FF0000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3856"/>
          <a:stretch>
            <a:fillRect/>
          </a:stretch>
        </p:blipFill>
        <p:spPr>
          <a:xfrm>
            <a:off x="498475" y="4259580"/>
            <a:ext cx="10890885" cy="26981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" y="1716405"/>
            <a:ext cx="10883900" cy="7181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0503535" y="1716405"/>
            <a:ext cx="318770" cy="2527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17955" y="3740150"/>
            <a:ext cx="998220" cy="449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2480945"/>
            <a:ext cx="9145905" cy="182245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337310" y="3360420"/>
            <a:ext cx="998220" cy="449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49935" y="3964940"/>
            <a:ext cx="5185410" cy="3384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二、培养单位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审核</a:t>
            </a: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辅导员审核</a:t>
            </a:r>
            <a:endParaRPr lang="zh-CN" altLang="en-US" sz="2400" b="1" dirty="0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515" y="632460"/>
            <a:ext cx="118135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第三步：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评选项目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选择校级优秀毕业生，通过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审核状态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查询对应申请信息，确认无误后，点击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）审核时需要选择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审核状态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，评选上的学生：选择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院系审核通过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并填写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院系评选意见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，否则无法点击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确定审核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。未评选上的学生：选择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院系审核不通过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，然后点击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确定审核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。通过校级学生组织申报的学生，选择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待定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所有申报的学生都要审核！！！</a:t>
            </a:r>
            <a:endParaRPr lang="en-US" altLang="zh-CN" b="1" dirty="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3721100"/>
            <a:ext cx="11934825" cy="447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2394585"/>
            <a:ext cx="6353175" cy="99060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11480" y="2564130"/>
            <a:ext cx="1106170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3014345" y="2619375"/>
            <a:ext cx="874395" cy="3397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11480" y="3349625"/>
            <a:ext cx="11280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）培养单位审核通过后，相应的名额会发生变化。</a:t>
            </a:r>
            <a:endParaRPr lang="en-US" altLang="zh-CN" sz="1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9323070" y="5958205"/>
            <a:ext cx="874395" cy="3397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" y="4404995"/>
            <a:ext cx="11154410" cy="2426335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492760" y="5088890"/>
            <a:ext cx="2586990" cy="309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6210" y="172085"/>
            <a:ext cx="8900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二、培养单位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审核</a:t>
            </a: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辅导员审核</a:t>
            </a:r>
            <a:endParaRPr lang="zh-CN" altLang="en-US" sz="2400" b="1" dirty="0">
              <a:solidFill>
                <a:schemeClr val="accent2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385" y="598805"/>
            <a:ext cx="114833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第四步：在审核过程中，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如果学生申请材料有问题，可以点击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驳回重新提交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，学生可以重新申请再提交。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2293620"/>
            <a:ext cx="11475085" cy="43287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15" y="1352550"/>
            <a:ext cx="4362450" cy="12287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76860" y="1445895"/>
            <a:ext cx="647954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b="1" dirty="0">
                <a:solidFill>
                  <a:srgbClr val="FF0000"/>
                </a:solidFill>
              </a:rPr>
              <a:t>培养单位驳回后，学生登录系统后会弹框提醒。</a:t>
            </a:r>
            <a:endParaRPr lang="zh-CN" b="1" dirty="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>
            <a:endCxn id="2" idx="1"/>
          </p:cNvCxnSpPr>
          <p:nvPr/>
        </p:nvCxnSpPr>
        <p:spPr>
          <a:xfrm>
            <a:off x="5058410" y="1765935"/>
            <a:ext cx="2414905" cy="2012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56210" y="172085"/>
            <a:ext cx="8900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二、培养单位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审核</a:t>
            </a: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辅导员审核</a:t>
            </a:r>
            <a:endParaRPr lang="zh-CN" altLang="en-US" sz="2400" b="1" dirty="0">
              <a:solidFill>
                <a:schemeClr val="accent2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3385" y="688340"/>
            <a:ext cx="111963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第五步：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审核完毕后，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点击全选，然后点击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提交研工部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，提交研工部后不能再修改审核意见。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6095" y="1610360"/>
            <a:ext cx="11522075" cy="250634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9671685" y="2621915"/>
            <a:ext cx="581660" cy="4832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4"/>
            </p:custDataLst>
          </p:nvPr>
        </p:nvSpPr>
        <p:spPr>
          <a:xfrm>
            <a:off x="0" y="2880360"/>
            <a:ext cx="668020" cy="412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13385" y="4208780"/>
            <a:ext cx="111963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第六步：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审核完毕后，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可以进行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申请表打印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，也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可通过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导出数据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导出申请汇总表，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导出时在审核状态栏选择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院系审核通过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的名单，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导出后不可修改</a:t>
            </a:r>
            <a:r>
              <a:rPr lang="zh-CN" altLang="en-US" b="1" dirty="0">
                <a:solidFill>
                  <a:srgbClr val="FF0000"/>
                </a:solidFill>
              </a:rPr>
              <a:t>。</a:t>
            </a:r>
            <a:endParaRPr lang="zh-CN" altLang="en-US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注：省级优秀毕业生申请审核与校级优秀毕业生申请审核步骤一致。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0443210" y="2644775"/>
            <a:ext cx="1367155" cy="4603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85" y="5639435"/>
            <a:ext cx="11205845" cy="10985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0" y="4883150"/>
            <a:ext cx="12192000" cy="1974850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0" y="5413375"/>
            <a:ext cx="12192000" cy="1444625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0" y="5724525"/>
            <a:ext cx="12192000" cy="1133475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 rot="900000">
            <a:off x="10500995" y="1075055"/>
            <a:ext cx="635000" cy="439738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5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37"/>
          <p:cNvSpPr txBox="1"/>
          <p:nvPr/>
        </p:nvSpPr>
        <p:spPr>
          <a:xfrm>
            <a:off x="976996" y="2242953"/>
            <a:ext cx="646331" cy="16564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7"/>
          <p:cNvSpPr txBox="1"/>
          <p:nvPr/>
        </p:nvSpPr>
        <p:spPr>
          <a:xfrm>
            <a:off x="2670810" y="1943100"/>
            <a:ext cx="8759825" cy="293941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一、学生申请</a:t>
            </a:r>
            <a:endParaRPr lang="en-US" altLang="zh-CN" sz="3200" b="1" dirty="0">
              <a:solidFill>
                <a:schemeClr val="bg1"/>
              </a:solidFill>
              <a:sym typeface="+mn-ea"/>
            </a:endParaRPr>
          </a:p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二、培养单位审核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58"/>
            <a:ext cx="2600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4767580"/>
            <a:ext cx="3319145" cy="2033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6210" y="172085"/>
            <a:ext cx="890079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2465" y="6318250"/>
            <a:ext cx="4718685" cy="2051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④每一项都需提交附件，附件均为</a:t>
            </a:r>
            <a:r>
              <a:rPr lang="en-US" altLang="zh-CN" b="1" dirty="0">
                <a:solidFill>
                  <a:srgbClr val="FF0000"/>
                </a:solidFill>
              </a:rPr>
              <a:t>PDF</a:t>
            </a:r>
            <a:r>
              <a:rPr lang="zh-CN" altLang="en-US" b="1" dirty="0">
                <a:solidFill>
                  <a:srgbClr val="FF0000"/>
                </a:solidFill>
              </a:rPr>
              <a:t>格式；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520" y="754380"/>
            <a:ext cx="3531235" cy="4013200"/>
            <a:chOff x="152" y="1188"/>
            <a:chExt cx="5561" cy="63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" y="4141"/>
              <a:ext cx="5275" cy="3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152" y="1188"/>
              <a:ext cx="5561" cy="2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p>
              <a:pPr fontAlgn="auto">
                <a:lnSpc>
                  <a:spcPct val="100000"/>
                </a:lnSpc>
              </a:pP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①进入贵州大学研究生管理信息系统，登陆个人账号。登录后可在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个人管理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—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个人信息维护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中完善个人信息，如政治面貌。必填项（带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*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内容）若无内容需填写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无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。</a:t>
              </a:r>
              <a:endParaRPr lang="zh-CN" altLang="en-US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27755" y="746609"/>
            <a:ext cx="1763395" cy="6054414"/>
            <a:chOff x="5107" y="1163"/>
            <a:chExt cx="2777" cy="107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b="22036"/>
            <a:stretch>
              <a:fillRect/>
            </a:stretch>
          </p:blipFill>
          <p:spPr>
            <a:xfrm>
              <a:off x="5107" y="4096"/>
              <a:ext cx="2660" cy="78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文本框 18"/>
            <p:cNvSpPr txBox="1"/>
            <p:nvPr/>
          </p:nvSpPr>
          <p:spPr>
            <a:xfrm>
              <a:off x="5223" y="1163"/>
              <a:ext cx="2661" cy="27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noAutofit/>
            </a:bodyPr>
            <a:p>
              <a:pPr fontAlgn="auto">
                <a:lnSpc>
                  <a:spcPct val="100000"/>
                </a:lnSpc>
              </a:pP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②申请优秀毕业生前，先进入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五育成果管理</a:t>
              </a:r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FF0000"/>
                  </a:solidFill>
                  <a:sym typeface="+mn-ea"/>
                </a:rPr>
                <a:t>界面，完善五育成果。</a:t>
              </a:r>
              <a:endParaRPr lang="zh-CN" altLang="en-US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42915" y="754558"/>
            <a:ext cx="6492240" cy="5688152"/>
            <a:chOff x="7607" y="1182"/>
            <a:chExt cx="10224" cy="895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7" y="6598"/>
              <a:ext cx="10224" cy="35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3" name="组合 22"/>
            <p:cNvGrpSpPr/>
            <p:nvPr/>
          </p:nvGrpSpPr>
          <p:grpSpPr>
            <a:xfrm>
              <a:off x="7607" y="1182"/>
              <a:ext cx="9835" cy="5352"/>
              <a:chOff x="7607" y="1179"/>
              <a:chExt cx="9857" cy="593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rcRect r="5326"/>
              <a:stretch>
                <a:fillRect/>
              </a:stretch>
            </p:blipFill>
            <p:spPr>
              <a:xfrm>
                <a:off x="7607" y="3485"/>
                <a:ext cx="6328" cy="2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/>
              <a:srcRect t="38528"/>
              <a:stretch>
                <a:fillRect/>
              </a:stretch>
            </p:blipFill>
            <p:spPr>
              <a:xfrm>
                <a:off x="7607" y="5610"/>
                <a:ext cx="4868" cy="15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7607" y="1179"/>
                <a:ext cx="9857" cy="2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t">
                <a:no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sym typeface="+mn-ea"/>
                  </a:rPr>
                  <a:t>③五个板块对应不同类型（图为德育），选择类型，再点右方新增，完善德、智、体、美、劳信息，并点击右上角的保存。</a:t>
                </a:r>
                <a:endParaRPr lang="zh-CN" altLang="en-US" b="1" dirty="0">
                  <a:solidFill>
                    <a:srgbClr val="FF0000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1346200"/>
            <a:ext cx="11646535" cy="3926205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156210" y="172085"/>
            <a:ext cx="890079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56210" y="633730"/>
            <a:ext cx="9944100" cy="630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五育成果管理完善后，显示界面如下：示例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德育。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6210" y="5354320"/>
            <a:ext cx="11563985" cy="1133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五育成果是评优评奖的重要依据，请务必认真据实填写！！！</a:t>
            </a:r>
            <a:r>
              <a:rPr lang="zh-CN" altLang="en-US" sz="1800" b="1" dirty="0">
                <a:solidFill>
                  <a:schemeClr val="tx1"/>
                </a:solidFill>
                <a:sym typeface="+mn-ea"/>
              </a:rPr>
              <a:t>每个模块都设置了必填项，务必填写完整。</a:t>
            </a:r>
            <a:endParaRPr lang="zh-CN" altLang="en-US" sz="1800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在评优评奖申请模块，只需要提取已经填写的五育成果，不需要再重复填写成果。</a:t>
            </a:r>
            <a:endParaRPr lang="zh-CN" altLang="en-US" sz="18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8620" y="570865"/>
            <a:ext cx="11369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  <a:r>
              <a:rPr lang="zh-CN" altLang="en-US" b="1" dirty="0">
                <a:solidFill>
                  <a:srgbClr val="FF0000"/>
                </a:solidFill>
              </a:rPr>
              <a:t>完善五育成果后，选择研工管理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评优评干申请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选择校级优秀毕业生进行申请。</a:t>
            </a:r>
            <a:r>
              <a:rPr lang="zh-CN" altLang="en-US" b="1" dirty="0">
                <a:solidFill>
                  <a:schemeClr val="tx1"/>
                </a:solidFill>
              </a:rPr>
              <a:t>（注：需要先申请校级优秀毕业生，提交之后，才能申请省级优秀毕业生）</a:t>
            </a:r>
            <a:endParaRPr lang="zh-CN" altLang="en-US" b="1" dirty="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⑦</a:t>
            </a:r>
            <a:r>
              <a:rPr lang="zh-CN" altLang="en-US" b="1" dirty="0">
                <a:solidFill>
                  <a:srgbClr val="FF0000"/>
                </a:solidFill>
              </a:rPr>
              <a:t>填写个人具体信息</a:t>
            </a:r>
            <a:r>
              <a:rPr lang="zh-CN" altLang="en-US" b="1" dirty="0">
                <a:solidFill>
                  <a:schemeClr val="tx1"/>
                </a:solidFill>
              </a:rPr>
              <a:t>（没有的填</a:t>
            </a:r>
            <a:r>
              <a:rPr lang="en-US" altLang="zh-CN" b="1" dirty="0">
                <a:solidFill>
                  <a:schemeClr val="tx1"/>
                </a:solidFill>
              </a:rPr>
              <a:t>“</a:t>
            </a:r>
            <a:r>
              <a:rPr lang="zh-CN" altLang="en-US" b="1" dirty="0">
                <a:solidFill>
                  <a:schemeClr val="tx1"/>
                </a:solidFill>
              </a:rPr>
              <a:t>无</a:t>
            </a:r>
            <a:r>
              <a:rPr lang="en-US" altLang="zh-CN" b="1" dirty="0">
                <a:solidFill>
                  <a:schemeClr val="tx1"/>
                </a:solidFill>
              </a:rPr>
              <a:t>”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r>
              <a:rPr lang="zh-CN" altLang="en-US" b="1" dirty="0">
                <a:solidFill>
                  <a:srgbClr val="FF0000"/>
                </a:solidFill>
              </a:rPr>
              <a:t>，确认无误，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然后</a:t>
            </a:r>
            <a:r>
              <a:rPr lang="zh-CN" altLang="en-US" b="1" dirty="0">
                <a:solidFill>
                  <a:srgbClr val="FF0000"/>
                </a:solidFill>
              </a:rPr>
              <a:t>保存，保存后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再进行</a:t>
            </a:r>
            <a:r>
              <a:rPr lang="zh-CN" altLang="en-US" b="1" dirty="0">
                <a:solidFill>
                  <a:srgbClr val="FF0000"/>
                </a:solidFill>
              </a:rPr>
              <a:t>五育成果添加和主要事迹的填写。</a:t>
            </a:r>
            <a:endParaRPr lang="zh-CN" altLang="en-US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2005" y="1988820"/>
            <a:ext cx="8933302" cy="4528820"/>
            <a:chOff x="612" y="996"/>
            <a:chExt cx="8260" cy="731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12" y="996"/>
              <a:ext cx="1468" cy="731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" y="6646"/>
              <a:ext cx="6530" cy="130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15" y="1989455"/>
            <a:ext cx="7218680" cy="3495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8620" y="636270"/>
            <a:ext cx="10946765" cy="1759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⑧在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何时获得何种奖励处，点击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添加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五育信息时，勾选后点击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确认选择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（此处勾选的五育成果不受数量限制，且必须包含符合参评要求的校级奖项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——</a:t>
            </a:r>
            <a:r>
              <a:rPr lang="en-US" altLang="en-US" b="1" dirty="0">
                <a:sym typeface="+mn-ea"/>
              </a:rPr>
              <a:t>①</a:t>
            </a:r>
            <a:r>
              <a:rPr lang="zh-CN" altLang="en-US" b="1" dirty="0">
                <a:sym typeface="+mn-ea"/>
              </a:rPr>
              <a:t>必须包含：校级优秀毕业生；</a:t>
            </a:r>
            <a:r>
              <a:rPr lang="en-US" altLang="en-US" b="1" dirty="0">
                <a:sym typeface="+mn-ea"/>
              </a:rPr>
              <a:t>②</a:t>
            </a:r>
            <a:r>
              <a:rPr lang="zh-CN" altLang="en-US" b="1" dirty="0">
                <a:sym typeface="+mn-ea"/>
              </a:rPr>
              <a:t>必须包含其中之一：（省）校三好研究生、（省）校优秀研究生干部）</a:t>
            </a:r>
            <a:endParaRPr lang="zh-CN" altLang="en-US" b="1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⑨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填写完毕后，可以先保存，然后在申请界面进行查看，确认无误后进行提交。</a:t>
            </a:r>
            <a:endParaRPr lang="zh-CN" altLang="en-US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2421255"/>
            <a:ext cx="6623050" cy="44367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671320" y="4387215"/>
            <a:ext cx="366395" cy="32194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130" y="3041015"/>
            <a:ext cx="6413500" cy="30137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289165" y="3267710"/>
            <a:ext cx="4204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注：此处弹出的</a:t>
            </a:r>
            <a:r>
              <a:rPr lang="zh-CN" altLang="en-US" b="1">
                <a:solidFill>
                  <a:srgbClr val="FF0000"/>
                </a:solidFill>
              </a:rPr>
              <a:t>勾选框，五育成果只显示评选时间范围内的。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051685" y="4641215"/>
            <a:ext cx="3642995" cy="1974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632460"/>
            <a:ext cx="11089640" cy="1901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pPr marL="342900" indent="-342900" fontAlgn="auto">
              <a:lnSpc>
                <a:spcPct val="150000"/>
              </a:lnSpc>
              <a:buFont typeface="+mj-ea"/>
              <a:buAutoNum type="circleNumDbPlain" startAt="10"/>
            </a:pPr>
            <a:r>
              <a:rPr lang="zh-CN" altLang="en-US" b="1" dirty="0">
                <a:solidFill>
                  <a:srgbClr val="FF0000"/>
                </a:solidFill>
              </a:rPr>
              <a:t>保存未提交时，可以在申请界面的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历史记录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中查看申请表，点击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查看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可继续填写申请信息，也可以进行删除重新申请。（如图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历史记录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中</a:t>
            </a:r>
            <a:r>
              <a:rPr lang="en-US" altLang="zh-CN" b="1" dirty="0">
                <a:solidFill>
                  <a:srgbClr val="FF0000"/>
                </a:solidFill>
              </a:rPr>
              <a:t>“1”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r>
              <a:rPr lang="zh-CN" altLang="en-US" b="1" dirty="0">
                <a:solidFill>
                  <a:srgbClr val="FF0000"/>
                </a:solidFill>
              </a:rPr>
              <a:t>保存且提交后，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可以在申请界面的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历史记录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中查看申请表，提交后无法进行修改或删除，可以看到申请的审核状态。（对应图片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历史记录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中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“2”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“3”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" y="2900045"/>
            <a:ext cx="11657965" cy="2455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632460"/>
            <a:ext cx="11562715" cy="1798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⑪提交后才算申请成功。提交后</a:t>
            </a:r>
            <a:r>
              <a:rPr lang="zh-CN" altLang="en-US" b="1" dirty="0">
                <a:solidFill>
                  <a:srgbClr val="FF0000"/>
                </a:solidFill>
              </a:rPr>
              <a:t>在申请界面的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历史记录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中，点击</a:t>
            </a:r>
            <a:r>
              <a:rPr lang="en-US" altLang="zh-CN" b="1" dirty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查看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，即可查看提交的申请表信息。点击</a:t>
            </a:r>
            <a:r>
              <a:rPr lang="en-US" altLang="zh-CN" b="1" dirty="0">
                <a:solidFill>
                  <a:srgbClr val="FF0000"/>
                </a:solidFill>
              </a:rPr>
              <a:t>“Word</a:t>
            </a:r>
            <a:r>
              <a:rPr lang="zh-CN" altLang="en-US" b="1" dirty="0">
                <a:solidFill>
                  <a:srgbClr val="FF0000"/>
                </a:solidFill>
              </a:rPr>
              <a:t>打印</a:t>
            </a:r>
            <a:r>
              <a:rPr lang="en-US" altLang="zh-CN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，就可以导出、打印申请表。</a:t>
            </a:r>
            <a:endParaRPr lang="zh-CN" altLang="en-US" b="1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注：完成校级优秀毕业生申请后方可进行省级优秀毕业生申请（步骤与校级优秀毕业生申请一致）。申请省级优秀毕业生前要确保在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五育成果管理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板块里面有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获校级优秀毕业生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的成果信息</a:t>
            </a:r>
            <a:endParaRPr lang="zh-CN" altLang="en-US" b="1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40678"/>
          <a:stretch>
            <a:fillRect/>
          </a:stretch>
        </p:blipFill>
        <p:spPr>
          <a:xfrm>
            <a:off x="412750" y="2635250"/>
            <a:ext cx="6551295" cy="666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80" y="2560320"/>
            <a:ext cx="2979420" cy="667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227705"/>
            <a:ext cx="10349230" cy="36302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05650" y="2635250"/>
            <a:ext cx="1448435" cy="5378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" y="632460"/>
            <a:ext cx="11874500" cy="503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⑫提交申请材料。学生申请成功后将相关材料交至培养单位审核。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校级优秀毕业生的材料：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①系统导出的《贵州大学202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年校级优秀毕业生登记表》（学生本人手写签名、导师手写签名）；②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何时获得何种奖励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所对应的五育成果支撑材料。</a:t>
            </a:r>
            <a:endParaRPr lang="zh-CN" altLang="en-US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sym typeface="+mn-ea"/>
              </a:rPr>
              <a:t>省级优秀毕业生的材料：</a:t>
            </a: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r>
              <a:rPr lang="zh-CN" altLang="en-US" b="1" dirty="0">
                <a:latin typeface="Calibri" panose="020F0502020204030204" charset="0"/>
                <a:sym typeface="+mn-ea"/>
              </a:rPr>
              <a:t>①除系统导出的登记表外，还须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填写省教育厅《贵州省普通高等学校优秀毕业生推荐登记表》（学生手写签名）；</a:t>
            </a:r>
            <a:r>
              <a:rPr lang="zh-CN" altLang="en-US" b="1" dirty="0">
                <a:latin typeface="Calibri" panose="020F0502020204030204" charset="0"/>
                <a:sym typeface="+mn-ea"/>
              </a:rPr>
              <a:t>②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何时获得何种奖励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所对应的五育成果支撑材料。</a:t>
            </a:r>
            <a:endParaRPr lang="zh-CN" altLang="en-US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chemeClr val="tx1"/>
              </a:solidFill>
              <a:sym typeface="+mn-ea"/>
            </a:endParaRPr>
          </a:p>
          <a:p>
            <a:pPr indent="0" fontAlgn="auto">
              <a:lnSpc>
                <a:spcPct val="150000"/>
              </a:lnSpc>
              <a:buFont typeface="+mj-ea"/>
              <a:buNone/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210" y="172085"/>
            <a:ext cx="8900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一、学生申请</a:t>
            </a:r>
            <a:r>
              <a:rPr lang="en-US" altLang="zh-CN" sz="2400" b="1" dirty="0">
                <a:solidFill>
                  <a:schemeClr val="accent2"/>
                </a:solidFill>
              </a:rPr>
              <a:t>-PC</a:t>
            </a:r>
            <a:r>
              <a:rPr lang="zh-CN" altLang="en-US" sz="2400" b="1" dirty="0">
                <a:solidFill>
                  <a:schemeClr val="accent2"/>
                </a:solidFill>
              </a:rPr>
              <a:t>操作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MODEL_TYPE" val="cover"/>
</p:tagLst>
</file>

<file path=ppt/tags/tag64.xml><?xml version="1.0" encoding="utf-8"?>
<p:tagLst xmlns:p="http://schemas.openxmlformats.org/presentationml/2006/main">
  <p:tag name="KSO_WM_SLIDE_MODEL_TYPE" val="cover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PLACING_PICTURE_USER_VIEWPORT" val="{&quot;height&quot;:3630,&quot;width&quot;:2446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"/>
  <p:tag name="KSO_WM_UNIT_PLACING_PICTURE_USER_VIEWPORT" val="{&quot;height&quot;:3821,&quot;width&quot;:17566}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COMMONDATA" val="eyJoZGlkIjoiM2EyMmE4MjU2YzI3ZmI0MDg3ZDZiZTU5YTAyYTZiZmUifQ=="/>
  <p:tag name="KSO_WPP_MARK_KEY" val="af44eafc-6c9e-4b25-be97-d3fd5071ab70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WPS 演示</Application>
  <PresentationFormat>宽屏</PresentationFormat>
  <Paragraphs>102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junjun</dc:creator>
  <cp:lastModifiedBy>萌</cp:lastModifiedBy>
  <cp:revision>277</cp:revision>
  <dcterms:created xsi:type="dcterms:W3CDTF">2023-08-16T06:08:00Z</dcterms:created>
  <dcterms:modified xsi:type="dcterms:W3CDTF">2026-03-11T08:55:27Z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2052-11.1.0.14252</vt:lpwstr>
  </property>
  <property fmtid="{D5CDD505-2E9C-101B-9397-08002B2CF9AE}" pid="3" name="ICV">
    <vt:lpwstr>48E9CCFE483148A1A9860DDB261B62CC_12</vt:lpwstr>
  </property>
</Properties>
</file>